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881" r:id="rId2"/>
    <p:sldId id="801" r:id="rId3"/>
    <p:sldId id="871" r:id="rId4"/>
    <p:sldId id="872" r:id="rId5"/>
    <p:sldId id="800" r:id="rId6"/>
    <p:sldId id="860" r:id="rId7"/>
    <p:sldId id="873" r:id="rId8"/>
    <p:sldId id="880" r:id="rId9"/>
    <p:sldId id="878" r:id="rId10"/>
    <p:sldId id="857" r:id="rId11"/>
    <p:sldId id="821" r:id="rId12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n, Guohao (Data61, Eveleigh ATP)" initials="LG(EA" lastIdx="1" clrIdx="0">
    <p:extLst>
      <p:ext uri="{19B8F6BF-5375-455C-9EA6-DF929625EA0E}">
        <p15:presenceInfo xmlns:p15="http://schemas.microsoft.com/office/powerpoint/2012/main" userId="S-1-5-21-61289985-2027487937-1858953157-5161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1F305B"/>
    <a:srgbClr val="CF1C20"/>
    <a:srgbClr val="C0504D"/>
    <a:srgbClr val="FAC81A"/>
    <a:srgbClr val="741517"/>
    <a:srgbClr val="9F1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13" autoAdjust="0"/>
    <p:restoredTop sz="71008" autoAdjust="0"/>
  </p:normalViewPr>
  <p:slideViewPr>
    <p:cSldViewPr>
      <p:cViewPr varScale="1">
        <p:scale>
          <a:sx n="77" d="100"/>
          <a:sy n="77" d="100"/>
        </p:scale>
        <p:origin x="384" y="6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405" y="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2A19D5-BFFF-914D-9C2C-0D29AB240B46}" type="doc">
      <dgm:prSet loTypeId="urn:microsoft.com/office/officeart/2005/8/layout/hChevron3" loCatId="process" qsTypeId="urn:microsoft.com/office/officeart/2005/8/quickstyle/simple4" qsCatId="simple" csTypeId="urn:microsoft.com/office/officeart/2005/8/colors/accent1_2" csCatId="accent1" phldr="1"/>
      <dgm:spPr/>
    </dgm:pt>
    <dgm:pt modelId="{577D7C44-A720-FC44-ABC1-288219511FFF}" type="pres">
      <dgm:prSet presAssocID="{B12A19D5-BFFF-914D-9C2C-0D29AB240B46}" presName="Name0" presStyleCnt="0">
        <dgm:presLayoutVars>
          <dgm:dir/>
          <dgm:resizeHandles val="exact"/>
        </dgm:presLayoutVars>
      </dgm:prSet>
      <dgm:spPr/>
    </dgm:pt>
  </dgm:ptLst>
  <dgm:cxnLst>
    <dgm:cxn modelId="{ADFDC28E-69CF-4B09-82A3-9A40ECC95E74}" type="presOf" srcId="{B12A19D5-BFFF-914D-9C2C-0D29AB240B46}" destId="{577D7C44-A720-FC44-ABC1-288219511FFF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12A19D5-BFFF-914D-9C2C-0D29AB240B46}" type="doc">
      <dgm:prSet loTypeId="urn:microsoft.com/office/officeart/2005/8/layout/hChevron3" loCatId="process" qsTypeId="urn:microsoft.com/office/officeart/2005/8/quickstyle/simple4" qsCatId="simple" csTypeId="urn:microsoft.com/office/officeart/2005/8/colors/accent1_2" csCatId="accent1" phldr="1"/>
      <dgm:spPr/>
    </dgm:pt>
    <dgm:pt modelId="{577D7C44-A720-FC44-ABC1-288219511FFF}" type="pres">
      <dgm:prSet presAssocID="{B12A19D5-BFFF-914D-9C2C-0D29AB240B46}" presName="Name0" presStyleCnt="0">
        <dgm:presLayoutVars>
          <dgm:dir/>
          <dgm:resizeHandles val="exact"/>
        </dgm:presLayoutVars>
      </dgm:prSet>
      <dgm:spPr/>
    </dgm:pt>
  </dgm:ptLst>
  <dgm:cxnLst>
    <dgm:cxn modelId="{ADFDC28E-69CF-4B09-82A3-9A40ECC95E74}" type="presOf" srcId="{B12A19D5-BFFF-914D-9C2C-0D29AB240B46}" destId="{577D7C44-A720-FC44-ABC1-288219511FFF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2A19D5-BFFF-914D-9C2C-0D29AB240B46}" type="doc">
      <dgm:prSet loTypeId="urn:microsoft.com/office/officeart/2005/8/layout/hChevron3" loCatId="process" qsTypeId="urn:microsoft.com/office/officeart/2005/8/quickstyle/simple4" qsCatId="simple" csTypeId="urn:microsoft.com/office/officeart/2005/8/colors/accent1_2" csCatId="accent1" phldr="1"/>
      <dgm:spPr/>
    </dgm:pt>
    <dgm:pt modelId="{577D7C44-A720-FC44-ABC1-288219511FFF}" type="pres">
      <dgm:prSet presAssocID="{B12A19D5-BFFF-914D-9C2C-0D29AB240B46}" presName="Name0" presStyleCnt="0">
        <dgm:presLayoutVars>
          <dgm:dir/>
          <dgm:resizeHandles val="exact"/>
        </dgm:presLayoutVars>
      </dgm:prSet>
      <dgm:spPr/>
    </dgm:pt>
  </dgm:ptLst>
  <dgm:cxnLst>
    <dgm:cxn modelId="{ADFDC28E-69CF-4B09-82A3-9A40ECC95E74}" type="presOf" srcId="{B12A19D5-BFFF-914D-9C2C-0D29AB240B46}" destId="{577D7C44-A720-FC44-ABC1-288219511FFF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2A19D5-BFFF-914D-9C2C-0D29AB240B46}" type="doc">
      <dgm:prSet loTypeId="urn:microsoft.com/office/officeart/2005/8/layout/hChevron3" loCatId="process" qsTypeId="urn:microsoft.com/office/officeart/2005/8/quickstyle/simple4" qsCatId="simple" csTypeId="urn:microsoft.com/office/officeart/2005/8/colors/accent1_2" csCatId="accent1" phldr="1"/>
      <dgm:spPr/>
    </dgm:pt>
    <dgm:pt modelId="{577D7C44-A720-FC44-ABC1-288219511FFF}" type="pres">
      <dgm:prSet presAssocID="{B12A19D5-BFFF-914D-9C2C-0D29AB240B46}" presName="Name0" presStyleCnt="0">
        <dgm:presLayoutVars>
          <dgm:dir/>
          <dgm:resizeHandles val="exact"/>
        </dgm:presLayoutVars>
      </dgm:prSet>
      <dgm:spPr/>
    </dgm:pt>
  </dgm:ptLst>
  <dgm:cxnLst>
    <dgm:cxn modelId="{ADFDC28E-69CF-4B09-82A3-9A40ECC95E74}" type="presOf" srcId="{B12A19D5-BFFF-914D-9C2C-0D29AB240B46}" destId="{577D7C44-A720-FC44-ABC1-288219511FFF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2A19D5-BFFF-914D-9C2C-0D29AB240B46}" type="doc">
      <dgm:prSet loTypeId="urn:microsoft.com/office/officeart/2005/8/layout/hChevron3" loCatId="process" qsTypeId="urn:microsoft.com/office/officeart/2005/8/quickstyle/simple4" qsCatId="simple" csTypeId="urn:microsoft.com/office/officeart/2005/8/colors/accent1_2" csCatId="accent1" phldr="1"/>
      <dgm:spPr/>
    </dgm:pt>
    <dgm:pt modelId="{577D7C44-A720-FC44-ABC1-288219511FFF}" type="pres">
      <dgm:prSet presAssocID="{B12A19D5-BFFF-914D-9C2C-0D29AB240B46}" presName="Name0" presStyleCnt="0">
        <dgm:presLayoutVars>
          <dgm:dir/>
          <dgm:resizeHandles val="exact"/>
        </dgm:presLayoutVars>
      </dgm:prSet>
      <dgm:spPr/>
    </dgm:pt>
  </dgm:ptLst>
  <dgm:cxnLst>
    <dgm:cxn modelId="{ADFDC28E-69CF-4B09-82A3-9A40ECC95E74}" type="presOf" srcId="{B12A19D5-BFFF-914D-9C2C-0D29AB240B46}" destId="{577D7C44-A720-FC44-ABC1-288219511FFF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2A19D5-BFFF-914D-9C2C-0D29AB240B46}" type="doc">
      <dgm:prSet loTypeId="urn:microsoft.com/office/officeart/2005/8/layout/hChevron3" loCatId="process" qsTypeId="urn:microsoft.com/office/officeart/2005/8/quickstyle/simple4" qsCatId="simple" csTypeId="urn:microsoft.com/office/officeart/2005/8/colors/accent1_2" csCatId="accent1" phldr="1"/>
      <dgm:spPr/>
    </dgm:pt>
    <dgm:pt modelId="{577D7C44-A720-FC44-ABC1-288219511FFF}" type="pres">
      <dgm:prSet presAssocID="{B12A19D5-BFFF-914D-9C2C-0D29AB240B46}" presName="Name0" presStyleCnt="0">
        <dgm:presLayoutVars>
          <dgm:dir/>
          <dgm:resizeHandles val="exact"/>
        </dgm:presLayoutVars>
      </dgm:prSet>
      <dgm:spPr/>
    </dgm:pt>
  </dgm:ptLst>
  <dgm:cxnLst>
    <dgm:cxn modelId="{ADFDC28E-69CF-4B09-82A3-9A40ECC95E74}" type="presOf" srcId="{B12A19D5-BFFF-914D-9C2C-0D29AB240B46}" destId="{577D7C44-A720-FC44-ABC1-288219511FFF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2A19D5-BFFF-914D-9C2C-0D29AB240B46}" type="doc">
      <dgm:prSet loTypeId="urn:microsoft.com/office/officeart/2005/8/layout/hChevron3" loCatId="process" qsTypeId="urn:microsoft.com/office/officeart/2005/8/quickstyle/simple4" qsCatId="simple" csTypeId="urn:microsoft.com/office/officeart/2005/8/colors/accent1_2" csCatId="accent1" phldr="1"/>
      <dgm:spPr/>
    </dgm:pt>
    <dgm:pt modelId="{577D7C44-A720-FC44-ABC1-288219511FFF}" type="pres">
      <dgm:prSet presAssocID="{B12A19D5-BFFF-914D-9C2C-0D29AB240B46}" presName="Name0" presStyleCnt="0">
        <dgm:presLayoutVars>
          <dgm:dir/>
          <dgm:resizeHandles val="exact"/>
        </dgm:presLayoutVars>
      </dgm:prSet>
      <dgm:spPr/>
    </dgm:pt>
  </dgm:ptLst>
  <dgm:cxnLst>
    <dgm:cxn modelId="{ADFDC28E-69CF-4B09-82A3-9A40ECC95E74}" type="presOf" srcId="{B12A19D5-BFFF-914D-9C2C-0D29AB240B46}" destId="{577D7C44-A720-FC44-ABC1-288219511FFF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2A19D5-BFFF-914D-9C2C-0D29AB240B46}" type="doc">
      <dgm:prSet loTypeId="urn:microsoft.com/office/officeart/2005/8/layout/hChevron3" loCatId="process" qsTypeId="urn:microsoft.com/office/officeart/2005/8/quickstyle/simple4" qsCatId="simple" csTypeId="urn:microsoft.com/office/officeart/2005/8/colors/accent1_2" csCatId="accent1" phldr="1"/>
      <dgm:spPr/>
    </dgm:pt>
    <dgm:pt modelId="{577D7C44-A720-FC44-ABC1-288219511FFF}" type="pres">
      <dgm:prSet presAssocID="{B12A19D5-BFFF-914D-9C2C-0D29AB240B46}" presName="Name0" presStyleCnt="0">
        <dgm:presLayoutVars>
          <dgm:dir/>
          <dgm:resizeHandles val="exact"/>
        </dgm:presLayoutVars>
      </dgm:prSet>
      <dgm:spPr/>
    </dgm:pt>
  </dgm:ptLst>
  <dgm:cxnLst>
    <dgm:cxn modelId="{ADFDC28E-69CF-4B09-82A3-9A40ECC95E74}" type="presOf" srcId="{B12A19D5-BFFF-914D-9C2C-0D29AB240B46}" destId="{577D7C44-A720-FC44-ABC1-288219511FFF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12A19D5-BFFF-914D-9C2C-0D29AB240B46}" type="doc">
      <dgm:prSet loTypeId="urn:microsoft.com/office/officeart/2005/8/layout/hChevron3" loCatId="process" qsTypeId="urn:microsoft.com/office/officeart/2005/8/quickstyle/simple4" qsCatId="simple" csTypeId="urn:microsoft.com/office/officeart/2005/8/colors/accent1_2" csCatId="accent1" phldr="1"/>
      <dgm:spPr/>
    </dgm:pt>
    <dgm:pt modelId="{577D7C44-A720-FC44-ABC1-288219511FFF}" type="pres">
      <dgm:prSet presAssocID="{B12A19D5-BFFF-914D-9C2C-0D29AB240B46}" presName="Name0" presStyleCnt="0">
        <dgm:presLayoutVars>
          <dgm:dir/>
          <dgm:resizeHandles val="exact"/>
        </dgm:presLayoutVars>
      </dgm:prSet>
      <dgm:spPr/>
    </dgm:pt>
  </dgm:ptLst>
  <dgm:cxnLst>
    <dgm:cxn modelId="{ADFDC28E-69CF-4B09-82A3-9A40ECC95E74}" type="presOf" srcId="{B12A19D5-BFFF-914D-9C2C-0D29AB240B46}" destId="{577D7C44-A720-FC44-ABC1-288219511FFF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12A19D5-BFFF-914D-9C2C-0D29AB240B46}" type="doc">
      <dgm:prSet loTypeId="urn:microsoft.com/office/officeart/2005/8/layout/hChevron3" loCatId="process" qsTypeId="urn:microsoft.com/office/officeart/2005/8/quickstyle/simple4" qsCatId="simple" csTypeId="urn:microsoft.com/office/officeart/2005/8/colors/accent1_2" csCatId="accent1" phldr="1"/>
      <dgm:spPr/>
    </dgm:pt>
    <dgm:pt modelId="{577D7C44-A720-FC44-ABC1-288219511FFF}" type="pres">
      <dgm:prSet presAssocID="{B12A19D5-BFFF-914D-9C2C-0D29AB240B46}" presName="Name0" presStyleCnt="0">
        <dgm:presLayoutVars>
          <dgm:dir/>
          <dgm:resizeHandles val="exact"/>
        </dgm:presLayoutVars>
      </dgm:prSet>
      <dgm:spPr/>
    </dgm:pt>
  </dgm:ptLst>
  <dgm:cxnLst>
    <dgm:cxn modelId="{ADFDC28E-69CF-4B09-82A3-9A40ECC95E74}" type="presOf" srcId="{B12A19D5-BFFF-914D-9C2C-0D29AB240B46}" destId="{577D7C44-A720-FC44-ABC1-288219511FFF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7A038C-0763-48E8-A5FF-D219456D7E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24A01C-1D8F-4D93-AEA9-0F618FC21F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A513F-14FE-468E-856D-723FA249DDE4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D65BF-1509-4F39-8BA3-483D2BC590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C5A00-4BD4-44F9-8DA8-51E9D3B0F6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F3DEE-D335-4D1F-9741-D2EA56567E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09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C69BB37-0254-4954-8D16-9F6B49A82238}" type="datetime1">
              <a:rPr lang="en-US"/>
              <a:pPr>
                <a:defRPr/>
              </a:pPr>
              <a:t>12/14/2022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35D2827-0ADD-4E20-AF40-16AE7BEF89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5594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5D2827-0ADD-4E20-AF40-16AE7BEF89A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03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@startuml</a:t>
            </a:r>
          </a:p>
          <a:p>
            <a:endParaRPr lang="en-US" dirty="0"/>
          </a:p>
          <a:p>
            <a:r>
              <a:rPr lang="en-US" dirty="0"/>
              <a:t>node "Wireless Transceiver" &lt;&lt;hardware&gt;&gt; as WT {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node "Power Source" &lt;&lt;hardware&gt;&gt; as PS{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node "Wireless Driver" &lt;&lt;software&gt;&gt; as WD{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node "Sensor" &lt;&lt;hardware&gt;&gt; as SS{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node "Micro-controller" &lt;&lt;hardware&gt;&gt; as MC{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node "Cloud Server" &lt;&lt;software&gt;&gt; as CS{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PS-MC: Cable</a:t>
            </a:r>
          </a:p>
          <a:p>
            <a:r>
              <a:rPr lang="en-US" dirty="0"/>
              <a:t>MC-SS: ADC</a:t>
            </a:r>
          </a:p>
          <a:p>
            <a:r>
              <a:rPr lang="en-US" dirty="0"/>
              <a:t>MC-up-WD</a:t>
            </a:r>
          </a:p>
          <a:p>
            <a:r>
              <a:rPr lang="en-US" dirty="0"/>
              <a:t>WD-left-WT</a:t>
            </a:r>
          </a:p>
          <a:p>
            <a:r>
              <a:rPr lang="en-US" dirty="0"/>
              <a:t>WT-left-CS: </a:t>
            </a:r>
            <a:r>
              <a:rPr lang="en-US" dirty="0" err="1"/>
              <a:t>WiFi</a:t>
            </a:r>
            <a:endParaRPr lang="en-US" dirty="0"/>
          </a:p>
          <a:p>
            <a:r>
              <a:rPr lang="en-US" dirty="0"/>
              <a:t>@enduml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D2827-0ADD-4E20-AF40-16AE7BEF89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506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@startuml</a:t>
            </a:r>
          </a:p>
          <a:p>
            <a:endParaRPr lang="en-US" dirty="0"/>
          </a:p>
          <a:p>
            <a:r>
              <a:rPr lang="en-US" dirty="0"/>
              <a:t>node "Bank Server" &lt;&lt;device&gt;&gt; as BS {</a:t>
            </a:r>
          </a:p>
          <a:p>
            <a:r>
              <a:rPr lang="en-US" dirty="0"/>
              <a:t>database "Customer Database" as CD</a:t>
            </a:r>
          </a:p>
          <a:p>
            <a:r>
              <a:rPr lang="en-US" dirty="0"/>
              <a:t>database "Mortgage Database" as MD</a:t>
            </a:r>
          </a:p>
          <a:p>
            <a:r>
              <a:rPr lang="en-US" dirty="0"/>
              <a:t>component "Mortgage Application Handler" as MA</a:t>
            </a:r>
          </a:p>
          <a:p>
            <a:r>
              <a:rPr lang="en-US" dirty="0"/>
              <a:t>interface "Application ID" as AI</a:t>
            </a:r>
          </a:p>
          <a:p>
            <a:r>
              <a:rPr lang="en-US" dirty="0"/>
              <a:t>MA-AI</a:t>
            </a:r>
          </a:p>
          <a:p>
            <a:r>
              <a:rPr lang="en-US" dirty="0"/>
              <a:t>MA ..&gt; CD: use</a:t>
            </a:r>
          </a:p>
          <a:p>
            <a:r>
              <a:rPr lang="en-US" dirty="0"/>
              <a:t>MA ..&gt; MD: use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node "Real Estate Server" &lt;&lt;device&gt;&gt; as RES {</a:t>
            </a:r>
          </a:p>
          <a:p>
            <a:r>
              <a:rPr lang="en-US" dirty="0"/>
              <a:t>database "House Database" as LD</a:t>
            </a:r>
          </a:p>
          <a:p>
            <a:r>
              <a:rPr lang="en-US" dirty="0"/>
              <a:t>component "House Information Search Engine" as L</a:t>
            </a:r>
          </a:p>
          <a:p>
            <a:r>
              <a:rPr lang="en-US" dirty="0"/>
              <a:t>interface "House ID" as LI</a:t>
            </a:r>
          </a:p>
          <a:p>
            <a:r>
              <a:rPr lang="en-US" dirty="0"/>
              <a:t>L-LI</a:t>
            </a:r>
          </a:p>
          <a:p>
            <a:r>
              <a:rPr lang="en-US" dirty="0"/>
              <a:t>L ..&gt; LD: use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node "A Computer" &lt;&lt;device&gt;&gt; as AC {</a:t>
            </a:r>
          </a:p>
          <a:p>
            <a:r>
              <a:rPr lang="en-US" dirty="0"/>
              <a:t>package "Buyer Client" {</a:t>
            </a:r>
          </a:p>
          <a:p>
            <a:r>
              <a:rPr lang="en-US" dirty="0"/>
              <a:t>component "Purchase Handler" as BC</a:t>
            </a:r>
          </a:p>
          <a:p>
            <a:r>
              <a:rPr lang="en-US" dirty="0"/>
              <a:t>component "House Information Search Engine"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AC-down-BS: &lt;&lt;protocol&gt;&gt; TCP/IP</a:t>
            </a:r>
          </a:p>
          <a:p>
            <a:r>
              <a:rPr lang="en-US" dirty="0"/>
              <a:t>BC .&gt;AI</a:t>
            </a:r>
          </a:p>
          <a:p>
            <a:r>
              <a:rPr lang="en-US" dirty="0"/>
              <a:t>AC-down-RES: &lt;&lt;protocol&gt;&gt; TCP/IP</a:t>
            </a:r>
          </a:p>
          <a:p>
            <a:r>
              <a:rPr lang="en-US" dirty="0"/>
              <a:t>BC .&gt;LI</a:t>
            </a:r>
          </a:p>
          <a:p>
            <a:endParaRPr lang="en-US" dirty="0"/>
          </a:p>
          <a:p>
            <a:r>
              <a:rPr lang="en-US" dirty="0"/>
              <a:t>@enduml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D2827-0ADD-4E20-AF40-16AE7BEF89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0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@startuml</a:t>
            </a:r>
          </a:p>
          <a:p>
            <a:r>
              <a:rPr lang="en-US" dirty="0"/>
              <a:t>actor Customer as CS</a:t>
            </a:r>
          </a:p>
          <a:p>
            <a:r>
              <a:rPr lang="en-US" dirty="0"/>
              <a:t>actor "Internet Customer" as ICS</a:t>
            </a:r>
          </a:p>
          <a:p>
            <a:endParaRPr lang="en-US" dirty="0"/>
          </a:p>
          <a:p>
            <a:r>
              <a:rPr lang="en-US" dirty="0"/>
              <a:t>rectangle "Apple Store" {</a:t>
            </a:r>
          </a:p>
          <a:p>
            <a:r>
              <a:rPr lang="en-US" dirty="0" err="1"/>
              <a:t>usecase</a:t>
            </a:r>
            <a:r>
              <a:rPr lang="en-US" dirty="0"/>
              <a:t> "Place Order in Store" as PRS</a:t>
            </a:r>
          </a:p>
          <a:p>
            <a:r>
              <a:rPr lang="en-US" dirty="0" err="1"/>
              <a:t>usecase</a:t>
            </a:r>
            <a:r>
              <a:rPr lang="en-US" dirty="0"/>
              <a:t> "Place Order Online" as PRO</a:t>
            </a:r>
          </a:p>
          <a:p>
            <a:r>
              <a:rPr lang="en-US" dirty="0" err="1"/>
              <a:t>usecase</a:t>
            </a:r>
            <a:r>
              <a:rPr lang="en-US" dirty="0"/>
              <a:t> "Place Order" as PO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PO &lt;|-- PRS</a:t>
            </a:r>
          </a:p>
          <a:p>
            <a:r>
              <a:rPr lang="en-US" dirty="0"/>
              <a:t>PO &lt;|-- PRO</a:t>
            </a:r>
          </a:p>
          <a:p>
            <a:endParaRPr lang="en-US" dirty="0"/>
          </a:p>
          <a:p>
            <a:r>
              <a:rPr lang="en-US" dirty="0"/>
              <a:t>CS-- PRS</a:t>
            </a:r>
          </a:p>
          <a:p>
            <a:r>
              <a:rPr lang="en-US" dirty="0"/>
              <a:t>ICS -- PRO</a:t>
            </a:r>
          </a:p>
          <a:p>
            <a:endParaRPr lang="en-US" dirty="0"/>
          </a:p>
          <a:p>
            <a:r>
              <a:rPr lang="en-US" dirty="0"/>
              <a:t>@enduml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D2827-0ADD-4E20-AF40-16AE7BEF89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81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@startuml</a:t>
            </a:r>
          </a:p>
          <a:p>
            <a:r>
              <a:rPr lang="en-US" dirty="0"/>
              <a:t>actor "Internet Customer" as ICS</a:t>
            </a:r>
          </a:p>
          <a:p>
            <a:endParaRPr lang="en-US" dirty="0"/>
          </a:p>
          <a:p>
            <a:r>
              <a:rPr lang="en-US" dirty="0"/>
              <a:t>rectangle "Online Store" {</a:t>
            </a:r>
          </a:p>
          <a:p>
            <a:r>
              <a:rPr lang="en-US" dirty="0" err="1"/>
              <a:t>usecase</a:t>
            </a:r>
            <a:r>
              <a:rPr lang="en-US" dirty="0"/>
              <a:t> "Login" as LG</a:t>
            </a:r>
          </a:p>
          <a:p>
            <a:r>
              <a:rPr lang="en-US" dirty="0" err="1"/>
              <a:t>usecase</a:t>
            </a:r>
            <a:r>
              <a:rPr lang="en-US" dirty="0"/>
              <a:t> "Place Order Online" as PRO</a:t>
            </a:r>
          </a:p>
          <a:p>
            <a:r>
              <a:rPr lang="en-US" dirty="0" err="1"/>
              <a:t>usecase</a:t>
            </a:r>
            <a:r>
              <a:rPr lang="en-US" dirty="0"/>
              <a:t> "Check Order Status" as COS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PRO ..&gt; LG: &lt;&lt;include&gt;&gt;</a:t>
            </a:r>
          </a:p>
          <a:p>
            <a:r>
              <a:rPr lang="en-US" dirty="0"/>
              <a:t>COS ..&gt; LG: &lt;&lt;include&gt;&gt;</a:t>
            </a:r>
          </a:p>
          <a:p>
            <a:endParaRPr lang="en-US" dirty="0"/>
          </a:p>
          <a:p>
            <a:r>
              <a:rPr lang="en-US" dirty="0"/>
              <a:t>ICS-- LG</a:t>
            </a:r>
          </a:p>
          <a:p>
            <a:r>
              <a:rPr lang="en-US" dirty="0"/>
              <a:t>ICS-- PRO </a:t>
            </a:r>
          </a:p>
          <a:p>
            <a:r>
              <a:rPr lang="en-US" dirty="0"/>
              <a:t>ICS-- COS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@enduml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D2827-0ADD-4E20-AF40-16AE7BEF89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33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@startuml</a:t>
            </a:r>
          </a:p>
          <a:p>
            <a:r>
              <a:rPr lang="en-US" dirty="0"/>
              <a:t>actor Customer as CS</a:t>
            </a:r>
          </a:p>
          <a:p>
            <a:endParaRPr lang="en-US" dirty="0"/>
          </a:p>
          <a:p>
            <a:r>
              <a:rPr lang="en-US" dirty="0"/>
              <a:t>rectangle "</a:t>
            </a:r>
            <a:r>
              <a:rPr lang="en-US" dirty="0" err="1"/>
              <a:t>Gall&amp;Gall</a:t>
            </a:r>
            <a:r>
              <a:rPr lang="en-US" dirty="0"/>
              <a:t> Store" {</a:t>
            </a:r>
          </a:p>
          <a:p>
            <a:r>
              <a:rPr lang="en-US" dirty="0" err="1"/>
              <a:t>usecase</a:t>
            </a:r>
            <a:r>
              <a:rPr lang="en-US" dirty="0"/>
              <a:t> "Place Order" as PO</a:t>
            </a:r>
          </a:p>
          <a:p>
            <a:r>
              <a:rPr lang="en-US" dirty="0" err="1"/>
              <a:t>usecase</a:t>
            </a:r>
            <a:r>
              <a:rPr lang="en-US" dirty="0"/>
              <a:t> "Check Customer Age" as CCA</a:t>
            </a:r>
          </a:p>
          <a:p>
            <a:r>
              <a:rPr lang="en-US" dirty="0" err="1"/>
              <a:t>usecase</a:t>
            </a:r>
            <a:r>
              <a:rPr lang="en-US" dirty="0"/>
              <a:t> "Cancel Order" as CO</a:t>
            </a:r>
          </a:p>
          <a:p>
            <a:r>
              <a:rPr lang="en-US" dirty="0" err="1"/>
              <a:t>usecase</a:t>
            </a:r>
            <a:r>
              <a:rPr lang="en-US" dirty="0"/>
              <a:t> "Modify Order" as MO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PO&lt;.. CCA: &lt;&lt;extend&gt;&gt;</a:t>
            </a:r>
          </a:p>
          <a:p>
            <a:r>
              <a:rPr lang="en-US" dirty="0"/>
              <a:t>MO&lt;.. CCA: &lt;&lt;extend&gt;&gt;</a:t>
            </a:r>
          </a:p>
          <a:p>
            <a:r>
              <a:rPr lang="en-US" dirty="0"/>
              <a:t>CS -up- PO</a:t>
            </a:r>
          </a:p>
          <a:p>
            <a:r>
              <a:rPr lang="en-US" dirty="0"/>
              <a:t>CS -up- CO</a:t>
            </a:r>
          </a:p>
          <a:p>
            <a:endParaRPr lang="en-US" dirty="0"/>
          </a:p>
          <a:p>
            <a:r>
              <a:rPr lang="en-US" dirty="0"/>
              <a:t>@enduml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D2827-0ADD-4E20-AF40-16AE7BEF89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@startuml</a:t>
            </a:r>
          </a:p>
          <a:p>
            <a:r>
              <a:rPr lang="en-US" dirty="0"/>
              <a:t>left to right direction</a:t>
            </a:r>
          </a:p>
          <a:p>
            <a:r>
              <a:rPr lang="en-US" dirty="0"/>
              <a:t>actor Patient as PT</a:t>
            </a:r>
          </a:p>
          <a:p>
            <a:r>
              <a:rPr lang="en-US" dirty="0"/>
              <a:t>actor Scheduler as SC</a:t>
            </a:r>
          </a:p>
          <a:p>
            <a:r>
              <a:rPr lang="en-US" dirty="0"/>
              <a:t>actor Doctor as DC</a:t>
            </a:r>
          </a:p>
          <a:p>
            <a:r>
              <a:rPr lang="en-US" dirty="0"/>
              <a:t>actor Clerk as CL</a:t>
            </a:r>
          </a:p>
          <a:p>
            <a:r>
              <a:rPr lang="en-US" dirty="0"/>
              <a:t>rectangle "Clinic System" {</a:t>
            </a:r>
          </a:p>
          <a:p>
            <a:r>
              <a:rPr lang="en-US" dirty="0"/>
              <a:t>  </a:t>
            </a:r>
            <a:r>
              <a:rPr lang="en-US" dirty="0" err="1"/>
              <a:t>usecase</a:t>
            </a:r>
            <a:r>
              <a:rPr lang="en-US" dirty="0"/>
              <a:t> "Cancel Appointment" as UC1</a:t>
            </a:r>
          </a:p>
          <a:p>
            <a:r>
              <a:rPr lang="en-US" dirty="0"/>
              <a:t>  </a:t>
            </a:r>
            <a:r>
              <a:rPr lang="en-US" dirty="0" err="1"/>
              <a:t>usecase</a:t>
            </a:r>
            <a:r>
              <a:rPr lang="en-US" dirty="0"/>
              <a:t> "Make Appointment" as UC2</a:t>
            </a:r>
          </a:p>
          <a:p>
            <a:r>
              <a:rPr lang="en-US" dirty="0"/>
              <a:t>  </a:t>
            </a:r>
            <a:r>
              <a:rPr lang="en-US" dirty="0" err="1"/>
              <a:t>usecase</a:t>
            </a:r>
            <a:r>
              <a:rPr lang="en-US" dirty="0"/>
              <a:t> "Request Medication" as UC3</a:t>
            </a:r>
          </a:p>
          <a:p>
            <a:r>
              <a:rPr lang="en-US" dirty="0"/>
              <a:t>  </a:t>
            </a:r>
            <a:r>
              <a:rPr lang="en-US" dirty="0" err="1"/>
              <a:t>usecase</a:t>
            </a:r>
            <a:r>
              <a:rPr lang="en-US" dirty="0"/>
              <a:t> "Check Patient Record" as UC4</a:t>
            </a:r>
          </a:p>
          <a:p>
            <a:r>
              <a:rPr lang="en-US" dirty="0"/>
              <a:t>  </a:t>
            </a:r>
            <a:r>
              <a:rPr lang="en-US" dirty="0" err="1"/>
              <a:t>usecase</a:t>
            </a:r>
            <a:r>
              <a:rPr lang="en-US" dirty="0"/>
              <a:t> "Pay Bill" as UC5</a:t>
            </a:r>
          </a:p>
          <a:p>
            <a:r>
              <a:rPr lang="en-US" dirty="0"/>
              <a:t>  </a:t>
            </a:r>
            <a:r>
              <a:rPr lang="en-US" dirty="0" err="1"/>
              <a:t>usecase</a:t>
            </a:r>
            <a:r>
              <a:rPr lang="en-US" dirty="0"/>
              <a:t> "Defer Payment" as UC6</a:t>
            </a:r>
          </a:p>
          <a:p>
            <a:r>
              <a:rPr lang="en-US" dirty="0"/>
              <a:t>  </a:t>
            </a:r>
            <a:r>
              <a:rPr lang="en-US" dirty="0" err="1"/>
              <a:t>usecase</a:t>
            </a:r>
            <a:r>
              <a:rPr lang="en-US" dirty="0"/>
              <a:t> “Declare Insurance" as UC7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PT -- UC1</a:t>
            </a:r>
          </a:p>
          <a:p>
            <a:r>
              <a:rPr lang="en-US" dirty="0"/>
              <a:t>PT -- UC2</a:t>
            </a:r>
          </a:p>
          <a:p>
            <a:r>
              <a:rPr lang="en-US" dirty="0"/>
              <a:t>PT -- UC3</a:t>
            </a:r>
          </a:p>
          <a:p>
            <a:r>
              <a:rPr lang="en-US" dirty="0"/>
              <a:t>PT -- UC5</a:t>
            </a:r>
          </a:p>
          <a:p>
            <a:r>
              <a:rPr lang="en-US" dirty="0"/>
              <a:t>UC1 -- SC</a:t>
            </a:r>
          </a:p>
          <a:p>
            <a:r>
              <a:rPr lang="en-US" dirty="0"/>
              <a:t>UC2 -- SC</a:t>
            </a:r>
          </a:p>
          <a:p>
            <a:r>
              <a:rPr lang="en-US" dirty="0"/>
              <a:t>UC3 ..&gt; UC4 : &lt;&lt;include&gt;&gt;</a:t>
            </a:r>
          </a:p>
          <a:p>
            <a:r>
              <a:rPr lang="en-US" dirty="0"/>
              <a:t>UC5 &lt;|-- UC7</a:t>
            </a:r>
          </a:p>
          <a:p>
            <a:r>
              <a:rPr lang="en-US" dirty="0"/>
              <a:t>UC5 &lt;.. UC6 : &lt;&lt;extend&gt;&gt;</a:t>
            </a:r>
          </a:p>
          <a:p>
            <a:r>
              <a:rPr lang="en-US" dirty="0"/>
              <a:t>UC4 -- DC</a:t>
            </a:r>
          </a:p>
          <a:p>
            <a:r>
              <a:rPr lang="en-US" dirty="0"/>
              <a:t>UC7 -- CL</a:t>
            </a:r>
          </a:p>
          <a:p>
            <a:r>
              <a:rPr lang="en-US" dirty="0"/>
              <a:t>@enduml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D2827-0ADD-4E20-AF40-16AE7BEF89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93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@startuml</a:t>
            </a:r>
          </a:p>
          <a:p>
            <a:r>
              <a:rPr lang="en-US" dirty="0"/>
              <a:t>component "First Component" &lt;&lt;component&gt;&gt;</a:t>
            </a:r>
          </a:p>
          <a:p>
            <a:r>
              <a:rPr lang="en-US" dirty="0"/>
              <a:t>component "Second Component"</a:t>
            </a:r>
          </a:p>
          <a:p>
            <a:endParaRPr lang="en-US" dirty="0"/>
          </a:p>
          <a:p>
            <a:r>
              <a:rPr lang="en-US" dirty="0" err="1"/>
              <a:t>skinparam</a:t>
            </a:r>
            <a:r>
              <a:rPr lang="en-US" dirty="0"/>
              <a:t> </a:t>
            </a:r>
            <a:r>
              <a:rPr lang="en-US" dirty="0" err="1"/>
              <a:t>componentStyle</a:t>
            </a:r>
            <a:r>
              <a:rPr lang="en-US" dirty="0"/>
              <a:t> rectangle</a:t>
            </a:r>
          </a:p>
          <a:p>
            <a:r>
              <a:rPr lang="en-US" dirty="0"/>
              <a:t>component "</a:t>
            </a:r>
            <a:r>
              <a:rPr lang="en-US" dirty="0" err="1"/>
              <a:t>Thrid</a:t>
            </a:r>
            <a:r>
              <a:rPr lang="en-US" dirty="0"/>
              <a:t> Component"</a:t>
            </a:r>
          </a:p>
          <a:p>
            <a:endParaRPr lang="en-US" dirty="0"/>
          </a:p>
          <a:p>
            <a:r>
              <a:rPr lang="en-US" dirty="0"/>
              <a:t>@enduml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D2827-0ADD-4E20-AF40-16AE7BEF89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14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@startuml</a:t>
            </a:r>
          </a:p>
          <a:p>
            <a:endParaRPr lang="en-US" dirty="0"/>
          </a:p>
          <a:p>
            <a:r>
              <a:rPr lang="en-US" dirty="0"/>
              <a:t>interface "Student ID" as SID1</a:t>
            </a:r>
          </a:p>
          <a:p>
            <a:r>
              <a:rPr lang="en-US" dirty="0"/>
              <a:t>interface "Student ID" as SID2</a:t>
            </a:r>
          </a:p>
          <a:p>
            <a:r>
              <a:rPr lang="en-US" dirty="0"/>
              <a:t>interface "Student Profile" as SP</a:t>
            </a:r>
          </a:p>
          <a:p>
            <a:r>
              <a:rPr lang="en-US" dirty="0"/>
              <a:t>component "Study Report Generator" as SRG</a:t>
            </a:r>
          </a:p>
          <a:p>
            <a:r>
              <a:rPr lang="en-US" dirty="0"/>
              <a:t>component "Student Profile Finder" as SPF</a:t>
            </a:r>
          </a:p>
          <a:p>
            <a:r>
              <a:rPr lang="en-US" dirty="0"/>
              <a:t>component "Bachelor Student Database" as BSD</a:t>
            </a:r>
          </a:p>
          <a:p>
            <a:r>
              <a:rPr lang="en-US" dirty="0"/>
              <a:t>component "Master Student Database" as MSD</a:t>
            </a:r>
          </a:p>
          <a:p>
            <a:endParaRPr lang="en-US" dirty="0"/>
          </a:p>
          <a:p>
            <a:r>
              <a:rPr lang="en-US" dirty="0"/>
              <a:t>SID1 -left- BSD</a:t>
            </a:r>
          </a:p>
          <a:p>
            <a:r>
              <a:rPr lang="en-US" dirty="0"/>
              <a:t>SID2 -left- MSD</a:t>
            </a:r>
          </a:p>
          <a:p>
            <a:r>
              <a:rPr lang="en-US" dirty="0"/>
              <a:t>SP -left- SPF</a:t>
            </a:r>
          </a:p>
          <a:p>
            <a:endParaRPr lang="en-US" dirty="0"/>
          </a:p>
          <a:p>
            <a:r>
              <a:rPr lang="en-US" dirty="0"/>
              <a:t>SPF -down-( SID1</a:t>
            </a:r>
          </a:p>
          <a:p>
            <a:r>
              <a:rPr lang="en-US" dirty="0"/>
              <a:t>SPF -left-( SID2</a:t>
            </a:r>
          </a:p>
          <a:p>
            <a:r>
              <a:rPr lang="en-US" dirty="0"/>
              <a:t>SRG -left-( SP</a:t>
            </a:r>
          </a:p>
          <a:p>
            <a:endParaRPr lang="en-US" dirty="0"/>
          </a:p>
          <a:p>
            <a:r>
              <a:rPr lang="en-US" dirty="0"/>
              <a:t>@enduml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D2827-0ADD-4E20-AF40-16AE7BEF89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05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@startuml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component "Study Report Generator" as SRG</a:t>
            </a:r>
          </a:p>
          <a:p>
            <a:r>
              <a:rPr lang="en-US" dirty="0"/>
              <a:t>component "Student Profile Finder" as SPF</a:t>
            </a:r>
          </a:p>
          <a:p>
            <a:r>
              <a:rPr lang="en-US" dirty="0"/>
              <a:t>component "Student Database" as SD</a:t>
            </a:r>
          </a:p>
          <a:p>
            <a:endParaRPr lang="en-US" dirty="0"/>
          </a:p>
          <a:p>
            <a:r>
              <a:rPr lang="en-US" dirty="0"/>
              <a:t>SRG .right.&gt; SPF: use</a:t>
            </a:r>
          </a:p>
          <a:p>
            <a:r>
              <a:rPr lang="en-US" dirty="0"/>
              <a:t>SPF .right.&gt; SD: search in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@enduml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D2827-0ADD-4E20-AF40-16AE7BEF89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43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@startuml</a:t>
            </a:r>
          </a:p>
          <a:p>
            <a:r>
              <a:rPr lang="en-US" dirty="0"/>
              <a:t>interface "Student ID" as SID1</a:t>
            </a:r>
          </a:p>
          <a:p>
            <a:r>
              <a:rPr lang="en-US" dirty="0"/>
              <a:t>interface "Student ID" as SID2</a:t>
            </a:r>
          </a:p>
          <a:p>
            <a:endParaRPr lang="en-US" dirty="0"/>
          </a:p>
          <a:p>
            <a:r>
              <a:rPr lang="en-US" dirty="0"/>
              <a:t>package "Student Management Subsystem" {</a:t>
            </a:r>
          </a:p>
          <a:p>
            <a:r>
              <a:rPr lang="en-US" dirty="0"/>
              <a:t>component "Student Profile Finder" as SIF</a:t>
            </a:r>
          </a:p>
          <a:p>
            <a:r>
              <a:rPr lang="en-US" dirty="0"/>
              <a:t>component "Study Report Generator" as SRG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database "Student Database" {</a:t>
            </a:r>
          </a:p>
          <a:p>
            <a:r>
              <a:rPr lang="en-US" dirty="0"/>
              <a:t>component "Bachelor Student Database" as BSD</a:t>
            </a:r>
          </a:p>
          <a:p>
            <a:r>
              <a:rPr lang="en-US" dirty="0"/>
              <a:t>component "Master Student Database" as MSD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SID1 -down- MSD</a:t>
            </a:r>
          </a:p>
          <a:p>
            <a:r>
              <a:rPr lang="en-US" dirty="0"/>
              <a:t>SID2 -down- BSD</a:t>
            </a:r>
          </a:p>
          <a:p>
            <a:r>
              <a:rPr lang="en-US" dirty="0"/>
              <a:t>SIF -( SID1</a:t>
            </a:r>
          </a:p>
          <a:p>
            <a:r>
              <a:rPr lang="en-US" dirty="0"/>
              <a:t>SIF -( SID2</a:t>
            </a:r>
          </a:p>
          <a:p>
            <a:endParaRPr lang="en-US" dirty="0"/>
          </a:p>
          <a:p>
            <a:r>
              <a:rPr lang="en-US" dirty="0"/>
              <a:t>SRG .right.&gt; SIF: use</a:t>
            </a:r>
          </a:p>
          <a:p>
            <a:endParaRPr lang="en-US" dirty="0"/>
          </a:p>
          <a:p>
            <a:r>
              <a:rPr lang="en-US" dirty="0"/>
              <a:t>@enduml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5D2827-0ADD-4E20-AF40-16AE7BEF89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8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-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Pratt-Logo-RGB-Vertical-White.png">
            <a:extLst>
              <a:ext uri="{FF2B5EF4-FFF2-40B4-BE49-F238E27FC236}">
                <a16:creationId xmlns:a16="http://schemas.microsoft.com/office/drawing/2014/main" id="{C9CE6D53-E01C-4317-834F-85005BD538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5035904"/>
            <a:ext cx="635000" cy="530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F3E1A260-58D4-4A90-B009-49EDC33883FD}"/>
              </a:ext>
            </a:extLst>
          </p:cNvPr>
          <p:cNvSpPr/>
          <p:nvPr userDrawn="1"/>
        </p:nvSpPr>
        <p:spPr>
          <a:xfrm>
            <a:off x="7326808" y="4239699"/>
            <a:ext cx="1709068" cy="1440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ysClr val="windowText" lastClr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30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2209800" y="2882900"/>
            <a:ext cx="5791200" cy="355600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AU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09800" y="584363"/>
            <a:ext cx="5791200" cy="660073"/>
          </a:xfrm>
          <a:prstGeom prst="rect">
            <a:avLst/>
          </a:prstGeom>
        </p:spPr>
        <p:txBody>
          <a:bodyPr/>
          <a:lstStyle>
            <a:lvl1pPr algn="l">
              <a:defRPr sz="3000" baseline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AU" dirty="0"/>
              <a:t>Click to edit Master title style</a:t>
            </a:r>
          </a:p>
        </p:txBody>
      </p:sp>
      <p:pic>
        <p:nvPicPr>
          <p:cNvPr id="4" name="Picture 3" descr="Pratt-Logo-RGB-Vertical-White.png">
            <a:extLst>
              <a:ext uri="{FF2B5EF4-FFF2-40B4-BE49-F238E27FC236}">
                <a16:creationId xmlns:a16="http://schemas.microsoft.com/office/drawing/2014/main" id="{5AB43ED2-E57F-423B-AE73-731E6BB0F1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652800"/>
            <a:ext cx="635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330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7227"/>
            <a:ext cx="8229600" cy="660073"/>
          </a:xfrm>
          <a:prstGeom prst="rect">
            <a:avLst/>
          </a:prstGeom>
        </p:spPr>
        <p:txBody>
          <a:bodyPr/>
          <a:lstStyle>
            <a:lvl1pPr algn="l">
              <a:defRPr sz="3000" baseline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6105"/>
            <a:ext cx="4038600" cy="3591616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 b="0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7" name="Content Placeholder 2"/>
          <p:cNvSpPr>
            <a:spLocks noGrp="1"/>
          </p:cNvSpPr>
          <p:nvPr>
            <p:ph sz="half" idx="10"/>
          </p:nvPr>
        </p:nvSpPr>
        <p:spPr>
          <a:xfrm>
            <a:off x="4648200" y="1257300"/>
            <a:ext cx="4038600" cy="3591616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800" b="0" i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600" b="0" i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 b="0" i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 b="0" i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8444712" y="5410029"/>
            <a:ext cx="684076" cy="2693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fld id="{8BAAC1DE-3E67-4602-9A74-96BB20163258}" type="slidenum">
              <a:rPr kumimoji="0" lang="en-US" sz="115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‹#›</a:t>
            </a:fld>
            <a:endParaRPr kumimoji="0" lang="en-US" sz="11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8D8AA67-C581-4455-AB57-BD204D280288}"/>
              </a:ext>
            </a:extLst>
          </p:cNvPr>
          <p:cNvSpPr/>
          <p:nvPr userDrawn="1"/>
        </p:nvSpPr>
        <p:spPr>
          <a:xfrm>
            <a:off x="3641266" y="3385186"/>
            <a:ext cx="1709068" cy="1440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ysClr val="windowText" lastClr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1" name="Picture 20" descr="blank-ppt-background-wide.png">
            <a:extLst>
              <a:ext uri="{FF2B5EF4-FFF2-40B4-BE49-F238E27FC236}">
                <a16:creationId xmlns:a16="http://schemas.microsoft.com/office/drawing/2014/main" id="{6E255D69-44E4-4577-ABF3-B4E56E0BDD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71"/>
          <a:stretch/>
        </p:blipFill>
        <p:spPr bwMode="auto">
          <a:xfrm>
            <a:off x="0" y="-22820"/>
            <a:ext cx="9144000" cy="5278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8E857BD-6B13-FE19-9CCA-76A7EB991BCA}"/>
              </a:ext>
            </a:extLst>
          </p:cNvPr>
          <p:cNvSpPr txBox="1"/>
          <p:nvPr userDrawn="1"/>
        </p:nvSpPr>
        <p:spPr>
          <a:xfrm>
            <a:off x="-1404664" y="5413876"/>
            <a:ext cx="486015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CESE4015  Software Systems</a:t>
            </a:r>
          </a:p>
        </p:txBody>
      </p:sp>
    </p:spTree>
    <p:extLst>
      <p:ext uri="{BB962C8B-B14F-4D97-AF65-F5344CB8AC3E}">
        <p14:creationId xmlns:p14="http://schemas.microsoft.com/office/powerpoint/2010/main" val="3698127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0" r:id="rId2"/>
    <p:sldLayoutId id="2147483821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  <a:ea typeface="ＭＳ Ｐゴシック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notesSlide" Target="../notesSlides/notesSlide10.xml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10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microsoft.com/office/2007/relationships/diagramDrawing" Target="../diagrams/drawing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notesSlide" Target="../notesSlides/notesSlide11.xml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image" Target="../media/image14.png"/><Relationship Id="rId9" Type="http://schemas.microsoft.com/office/2007/relationships/diagramDrawing" Target="../diagrams/drawing10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4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notesSlide" Target="../notesSlides/notesSlide5.xml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7.png"/><Relationship Id="rId9" Type="http://schemas.microsoft.com/office/2007/relationships/diagramDrawing" Target="../diagrams/drawing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notesSlide" Target="../notesSlides/notesSlide7.xml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9.png"/><Relationship Id="rId9" Type="http://schemas.microsoft.com/office/2007/relationships/diagramDrawing" Target="../diagrams/drawing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notesSlide" Target="../notesSlides/notesSlide8.xml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notesSlide" Target="../notesSlides/notesSlide9.xml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6CF6355-DA3E-C350-D614-056EF40DF494}"/>
              </a:ext>
            </a:extLst>
          </p:cNvPr>
          <p:cNvSpPr txBox="1">
            <a:spLocks/>
          </p:cNvSpPr>
          <p:nvPr/>
        </p:nvSpPr>
        <p:spPr>
          <a:xfrm>
            <a:off x="287273" y="1777380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1" indent="0">
              <a:buNone/>
            </a:pP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For each of the diagrams shown in the later slides, you can find the associated </a:t>
            </a:r>
            <a:r>
              <a:rPr lang="en-US" altLang="zh-CN" sz="3200" dirty="0" err="1">
                <a:latin typeface="Arial" panose="020B0604020202020204" pitchFamily="34" charset="0"/>
                <a:cs typeface="Arial" panose="020B0604020202020204" pitchFamily="34" charset="0"/>
              </a:rPr>
              <a:t>PlantUML</a:t>
            </a: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 scripts in the notes.</a:t>
            </a:r>
          </a:p>
          <a:p>
            <a:pPr marL="1200150" lvl="2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99610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PlantUML diagram">
            <a:extLst>
              <a:ext uri="{FF2B5EF4-FFF2-40B4-BE49-F238E27FC236}">
                <a16:creationId xmlns:a16="http://schemas.microsoft.com/office/drawing/2014/main" id="{7CB74050-CAB5-8585-EA80-352559021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965" y="1744475"/>
            <a:ext cx="771525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/>
        </p:nvGraphicFramePr>
        <p:xfrm>
          <a:off x="-66619" y="-35088"/>
          <a:ext cx="9931916" cy="337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D047-FDF6-41E6-9645-E107BFCBE13B}"/>
              </a:ext>
            </a:extLst>
          </p:cNvPr>
          <p:cNvSpPr txBox="1">
            <a:spLocks/>
          </p:cNvSpPr>
          <p:nvPr/>
        </p:nvSpPr>
        <p:spPr>
          <a:xfrm>
            <a:off x="323528" y="633643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1" indent="0">
              <a:buNone/>
            </a:pPr>
            <a:endParaRPr lang="en-US" altLang="zh-C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FF240C-D5E5-4722-9E81-33982C303EC9}"/>
              </a:ext>
            </a:extLst>
          </p:cNvPr>
          <p:cNvSpPr txBox="1"/>
          <p:nvPr/>
        </p:nvSpPr>
        <p:spPr>
          <a:xfrm>
            <a:off x="-508" y="-22820"/>
            <a:ext cx="9144508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Deployment Diagram (cont.)</a:t>
            </a:r>
            <a:endParaRPr lang="en-AU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9A3B85C-0605-0C68-0375-3DC50F164326}"/>
              </a:ext>
            </a:extLst>
          </p:cNvPr>
          <p:cNvSpPr txBox="1">
            <a:spLocks/>
          </p:cNvSpPr>
          <p:nvPr/>
        </p:nvSpPr>
        <p:spPr>
          <a:xfrm>
            <a:off x="403863" y="738526"/>
            <a:ext cx="8569454" cy="35420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Modeling a wireless sensing system:</a:t>
            </a:r>
          </a:p>
          <a:p>
            <a:pPr marL="400050"/>
            <a:endParaRPr lang="en-US" altLang="zh-CN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0">
              <a:buNone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0">
              <a:buNone/>
            </a:pPr>
            <a:endParaRPr lang="en-U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F2B742-6ADD-1677-8FFA-FAE4ED791A0A}"/>
              </a:ext>
            </a:extLst>
          </p:cNvPr>
          <p:cNvSpPr txBox="1"/>
          <p:nvPr/>
        </p:nvSpPr>
        <p:spPr>
          <a:xfrm>
            <a:off x="617510" y="2850146"/>
            <a:ext cx="1004615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sz="1600" b="1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Node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5A96B8E-66C8-4E66-D456-831D1DB6ACD7}"/>
              </a:ext>
            </a:extLst>
          </p:cNvPr>
          <p:cNvCxnSpPr>
            <a:cxnSpLocks/>
          </p:cNvCxnSpPr>
          <p:nvPr/>
        </p:nvCxnSpPr>
        <p:spPr>
          <a:xfrm flipV="1">
            <a:off x="1170441" y="2462719"/>
            <a:ext cx="552323" cy="36190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0B8029E-52AE-A061-C965-49F4DA69ACDA}"/>
              </a:ext>
            </a:extLst>
          </p:cNvPr>
          <p:cNvSpPr txBox="1"/>
          <p:nvPr/>
        </p:nvSpPr>
        <p:spPr>
          <a:xfrm>
            <a:off x="5744518" y="4091847"/>
            <a:ext cx="1543395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sz="1600" b="1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Connection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69C451E-DA57-12AD-0D44-BC6CB8605DC0}"/>
              </a:ext>
            </a:extLst>
          </p:cNvPr>
          <p:cNvCxnSpPr>
            <a:cxnSpLocks/>
          </p:cNvCxnSpPr>
          <p:nvPr/>
        </p:nvCxnSpPr>
        <p:spPr>
          <a:xfrm flipV="1">
            <a:off x="6516216" y="3285122"/>
            <a:ext cx="325344" cy="7402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Wireless Sensor Networks enhancing the efficiency and safety of logistics  operations - Libelium">
            <a:extLst>
              <a:ext uri="{FF2B5EF4-FFF2-40B4-BE49-F238E27FC236}">
                <a16:creationId xmlns:a16="http://schemas.microsoft.com/office/drawing/2014/main" id="{CB20B5C9-6393-1042-A6B4-28A095DB3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66" y="3467243"/>
            <a:ext cx="2607444" cy="192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3549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605"/>
    </mc:Choice>
    <mc:Fallback xmlns="">
      <p:transition advTm="19605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lantUML diagram">
            <a:extLst>
              <a:ext uri="{FF2B5EF4-FFF2-40B4-BE49-F238E27FC236}">
                <a16:creationId xmlns:a16="http://schemas.microsoft.com/office/drawing/2014/main" id="{741A1CD5-CC12-2963-BD29-78B3505DF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328" y="1201316"/>
            <a:ext cx="7562999" cy="431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/>
        </p:nvGraphicFramePr>
        <p:xfrm>
          <a:off x="-66619" y="-35088"/>
          <a:ext cx="9931916" cy="337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D047-FDF6-41E6-9645-E107BFCBE13B}"/>
              </a:ext>
            </a:extLst>
          </p:cNvPr>
          <p:cNvSpPr txBox="1">
            <a:spLocks/>
          </p:cNvSpPr>
          <p:nvPr/>
        </p:nvSpPr>
        <p:spPr>
          <a:xfrm>
            <a:off x="323528" y="633643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1" indent="0">
              <a:buNone/>
            </a:pPr>
            <a:endParaRPr lang="en-US" altLang="zh-C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FF240C-D5E5-4722-9E81-33982C303EC9}"/>
              </a:ext>
            </a:extLst>
          </p:cNvPr>
          <p:cNvSpPr txBox="1"/>
          <p:nvPr/>
        </p:nvSpPr>
        <p:spPr>
          <a:xfrm>
            <a:off x="-508" y="-22820"/>
            <a:ext cx="9144508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Deployment Diagram (cont.)</a:t>
            </a:r>
            <a:endParaRPr lang="en-AU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9A3B85C-0605-0C68-0375-3DC50F164326}"/>
              </a:ext>
            </a:extLst>
          </p:cNvPr>
          <p:cNvSpPr txBox="1">
            <a:spLocks/>
          </p:cNvSpPr>
          <p:nvPr/>
        </p:nvSpPr>
        <p:spPr>
          <a:xfrm>
            <a:off x="403863" y="738526"/>
            <a:ext cx="8569454" cy="35420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Another example:</a:t>
            </a:r>
          </a:p>
          <a:p>
            <a:pPr marL="400050"/>
            <a:endParaRPr lang="en-US" altLang="zh-CN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0">
              <a:buNone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0">
              <a:buNone/>
            </a:pPr>
            <a:endParaRPr lang="en-U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F2B742-6ADD-1677-8FFA-FAE4ED791A0A}"/>
              </a:ext>
            </a:extLst>
          </p:cNvPr>
          <p:cNvSpPr txBox="1"/>
          <p:nvPr/>
        </p:nvSpPr>
        <p:spPr>
          <a:xfrm>
            <a:off x="257914" y="2665940"/>
            <a:ext cx="1004615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sz="1600" b="1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Node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5A96B8E-66C8-4E66-D456-831D1DB6ACD7}"/>
              </a:ext>
            </a:extLst>
          </p:cNvPr>
          <p:cNvCxnSpPr>
            <a:cxnSpLocks/>
          </p:cNvCxnSpPr>
          <p:nvPr/>
        </p:nvCxnSpPr>
        <p:spPr>
          <a:xfrm>
            <a:off x="831465" y="3027846"/>
            <a:ext cx="431064" cy="3033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0B8029E-52AE-A061-C965-49F4DA69ACDA}"/>
              </a:ext>
            </a:extLst>
          </p:cNvPr>
          <p:cNvSpPr txBox="1"/>
          <p:nvPr/>
        </p:nvSpPr>
        <p:spPr>
          <a:xfrm>
            <a:off x="1907704" y="2781245"/>
            <a:ext cx="1543395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sz="1600" b="1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Dependency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69C451E-DA57-12AD-0D44-BC6CB8605DC0}"/>
              </a:ext>
            </a:extLst>
          </p:cNvPr>
          <p:cNvCxnSpPr>
            <a:cxnSpLocks/>
          </p:cNvCxnSpPr>
          <p:nvPr/>
        </p:nvCxnSpPr>
        <p:spPr>
          <a:xfrm>
            <a:off x="3347864" y="2958768"/>
            <a:ext cx="866609" cy="22888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1BDDC62-BCF3-8EC3-A068-532A9C812892}"/>
              </a:ext>
            </a:extLst>
          </p:cNvPr>
          <p:cNvSpPr txBox="1"/>
          <p:nvPr/>
        </p:nvSpPr>
        <p:spPr>
          <a:xfrm>
            <a:off x="6828810" y="1643850"/>
            <a:ext cx="1900675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sz="1600" b="1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Communication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BB18FB5-8866-EF06-C28E-10DEA2F23552}"/>
              </a:ext>
            </a:extLst>
          </p:cNvPr>
          <p:cNvCxnSpPr>
            <a:cxnSpLocks/>
          </p:cNvCxnSpPr>
          <p:nvPr/>
        </p:nvCxnSpPr>
        <p:spPr>
          <a:xfrm flipH="1">
            <a:off x="6863449" y="1996990"/>
            <a:ext cx="525047" cy="5125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04786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605"/>
    </mc:Choice>
    <mc:Fallback xmlns="">
      <p:transition advTm="1960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-66619" y="-35088"/>
          <a:ext cx="9931916" cy="337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D047-FDF6-41E6-9645-E107BFCBE13B}"/>
              </a:ext>
            </a:extLst>
          </p:cNvPr>
          <p:cNvSpPr txBox="1">
            <a:spLocks/>
          </p:cNvSpPr>
          <p:nvPr/>
        </p:nvSpPr>
        <p:spPr>
          <a:xfrm>
            <a:off x="323528" y="633643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Use Case Relationship:</a:t>
            </a:r>
          </a:p>
          <a:p>
            <a:pPr marL="514350" lvl="1" indent="0">
              <a:buNone/>
            </a:pPr>
            <a:endParaRPr lang="en-US" altLang="zh-C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FF240C-D5E5-4722-9E81-33982C303EC9}"/>
              </a:ext>
            </a:extLst>
          </p:cNvPr>
          <p:cNvSpPr txBox="1"/>
          <p:nvPr/>
        </p:nvSpPr>
        <p:spPr>
          <a:xfrm>
            <a:off x="-508" y="-22820"/>
            <a:ext cx="9144508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Use Case Diagram (cont.)</a:t>
            </a:r>
            <a:endParaRPr lang="en-AU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65712B90-A768-B4FA-E226-BABC2D653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57" y="913284"/>
            <a:ext cx="8760995" cy="319472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3275" indent="-3460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75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kumimoji="0" lang="en-US" altLang="en-US" sz="1400" b="1" dirty="0">
                <a:latin typeface="Verdana" panose="020B0604030504040204" pitchFamily="34" charset="0"/>
              </a:rPr>
              <a:t>Generalization</a:t>
            </a:r>
            <a:r>
              <a:rPr kumimoji="0" lang="en-US" altLang="en-US" sz="1400" dirty="0">
                <a:latin typeface="Verdana" panose="020B0604030504040204" pitchFamily="34" charset="0"/>
              </a:rPr>
              <a:t>: indicates one use case is a special kind of another. 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400" dirty="0">
                <a:latin typeface="Verdana" panose="020B0604030504040204" pitchFamily="34" charset="0"/>
              </a:rPr>
              <a:t>Represented by a directed arrow with a triangle arrowhead. 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400" dirty="0">
                <a:latin typeface="Verdana" panose="020B0604030504040204" pitchFamily="34" charset="0"/>
              </a:rPr>
              <a:t>Indicates a </a:t>
            </a:r>
            <a:r>
              <a:rPr kumimoji="0" lang="en-US" altLang="en-US" sz="1400" b="1" dirty="0">
                <a:solidFill>
                  <a:schemeClr val="accent2"/>
                </a:solidFill>
                <a:latin typeface="Verdana" panose="020B0604030504040204" pitchFamily="34" charset="0"/>
              </a:rPr>
              <a:t>parent-child relationship</a:t>
            </a:r>
            <a:r>
              <a:rPr kumimoji="0" lang="en-US" altLang="en-US" sz="1400" dirty="0">
                <a:latin typeface="Verdana" panose="020B0604030504040204" pitchFamily="34" charset="0"/>
              </a:rPr>
              <a:t> between use cases.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400" dirty="0">
                <a:latin typeface="Verdana" panose="020B0604030504040204" pitchFamily="34" charset="0"/>
              </a:rPr>
              <a:t>The child use case is connected at the base of the arrow, while the tip of the arrow is connected to the parent use case. 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400" dirty="0">
                <a:latin typeface="Verdana" panose="020B0604030504040204" pitchFamily="34" charset="0"/>
              </a:rPr>
              <a:t>Generalization is used when we find </a:t>
            </a:r>
            <a:r>
              <a:rPr kumimoji="0" lang="en-US" altLang="en-US" sz="1400" b="1" dirty="0">
                <a:solidFill>
                  <a:schemeClr val="accent2"/>
                </a:solidFill>
                <a:latin typeface="Verdana" panose="020B0604030504040204" pitchFamily="34" charset="0"/>
              </a:rPr>
              <a:t>two or more use cases that have commonalities</a:t>
            </a:r>
            <a:r>
              <a:rPr kumimoji="0" lang="en-US" altLang="en-US" sz="1400" dirty="0">
                <a:latin typeface="Verdana" panose="020B0604030504040204" pitchFamily="34" charset="0"/>
              </a:rPr>
              <a:t> in behavior, structure, and purpose.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</p:txBody>
      </p:sp>
      <p:pic>
        <p:nvPicPr>
          <p:cNvPr id="1032" name="Picture 8" descr="PlantUML diagram">
            <a:extLst>
              <a:ext uri="{FF2B5EF4-FFF2-40B4-BE49-F238E27FC236}">
                <a16:creationId xmlns:a16="http://schemas.microsoft.com/office/drawing/2014/main" id="{726572B2-5809-BCB4-95CD-3E629957F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217540"/>
            <a:ext cx="63722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6156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605"/>
    </mc:Choice>
    <mc:Fallback xmlns="">
      <p:transition advTm="1960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-66619" y="-35088"/>
          <a:ext cx="9931916" cy="337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D047-FDF6-41E6-9645-E107BFCBE13B}"/>
              </a:ext>
            </a:extLst>
          </p:cNvPr>
          <p:cNvSpPr txBox="1">
            <a:spLocks/>
          </p:cNvSpPr>
          <p:nvPr/>
        </p:nvSpPr>
        <p:spPr>
          <a:xfrm>
            <a:off x="323528" y="633643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Use Case Relationship:</a:t>
            </a:r>
          </a:p>
          <a:p>
            <a:pPr marL="514350" lvl="1" indent="0">
              <a:buNone/>
            </a:pPr>
            <a:endParaRPr lang="en-US" altLang="zh-C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FF240C-D5E5-4722-9E81-33982C303EC9}"/>
              </a:ext>
            </a:extLst>
          </p:cNvPr>
          <p:cNvSpPr txBox="1"/>
          <p:nvPr/>
        </p:nvSpPr>
        <p:spPr>
          <a:xfrm>
            <a:off x="-508" y="-22820"/>
            <a:ext cx="9144508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Use Case Diagram (cont.)</a:t>
            </a:r>
            <a:endParaRPr lang="en-AU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65712B90-A768-B4FA-E226-BABC2D653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57" y="913284"/>
            <a:ext cx="8760995" cy="29792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3275" indent="-3460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75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kumimoji="0" lang="en-US" altLang="en-US" sz="1400" b="1" dirty="0">
                <a:latin typeface="Verdana" panose="020B0604030504040204" pitchFamily="34" charset="0"/>
              </a:rPr>
              <a:t>Include</a:t>
            </a:r>
            <a:r>
              <a:rPr kumimoji="0" lang="en-US" altLang="en-US" sz="1400" dirty="0">
                <a:latin typeface="Verdana" panose="020B0604030504040204" pitchFamily="34" charset="0"/>
              </a:rPr>
              <a:t>: </a:t>
            </a:r>
            <a:r>
              <a:rPr kumimoji="0" lang="en-US" altLang="zh-CN" sz="1400" dirty="0">
                <a:latin typeface="Verdana" panose="020B0604030504040204" pitchFamily="34" charset="0"/>
              </a:rPr>
              <a:t>indicates one use case (the base use case) is using the functionality of another use case (the inclusion use case).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400" dirty="0">
                <a:latin typeface="Verdana" panose="020B0604030504040204" pitchFamily="34" charset="0"/>
              </a:rPr>
              <a:t>Represented by a directed arrow with dotted line. 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400" dirty="0">
                <a:latin typeface="Verdana" panose="020B0604030504040204" pitchFamily="34" charset="0"/>
              </a:rPr>
              <a:t>The stereotype “&lt;&lt;include&gt;&gt;” identifies the include relationship, where </a:t>
            </a:r>
            <a:r>
              <a:rPr kumimoji="0" lang="en-US" altLang="en-US" sz="1400" dirty="0">
                <a:solidFill>
                  <a:schemeClr val="accent2"/>
                </a:solidFill>
                <a:latin typeface="Verdana" panose="020B0604030504040204" pitchFamily="34" charset="0"/>
              </a:rPr>
              <a:t>the base use case</a:t>
            </a:r>
            <a:r>
              <a:rPr kumimoji="0" lang="en-US" altLang="en-US" sz="1400" dirty="0">
                <a:latin typeface="Verdana" panose="020B0604030504040204" pitchFamily="34" charset="0"/>
              </a:rPr>
              <a:t> includes the functionality of the </a:t>
            </a:r>
            <a:r>
              <a:rPr kumimoji="0" lang="en-US" altLang="en-US" sz="1400" dirty="0">
                <a:solidFill>
                  <a:schemeClr val="accent2"/>
                </a:solidFill>
                <a:latin typeface="Verdana" panose="020B0604030504040204" pitchFamily="34" charset="0"/>
              </a:rPr>
              <a:t>inclusion use case</a:t>
            </a:r>
            <a:r>
              <a:rPr kumimoji="0" lang="en-US" altLang="en-US" sz="1400" dirty="0">
                <a:latin typeface="Verdana" panose="020B0604030504040204" pitchFamily="34" charset="0"/>
              </a:rPr>
              <a:t>.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400" dirty="0">
                <a:latin typeface="Verdana" panose="020B0604030504040204" pitchFamily="34" charset="0"/>
              </a:rPr>
              <a:t>Include relation is used to </a:t>
            </a:r>
            <a:r>
              <a:rPr kumimoji="0" lang="en-US" altLang="en-US" sz="1400" dirty="0">
                <a:solidFill>
                  <a:schemeClr val="accent2"/>
                </a:solidFill>
                <a:latin typeface="Verdana" panose="020B0604030504040204" pitchFamily="34" charset="0"/>
              </a:rPr>
              <a:t>support the reuse of functionality</a:t>
            </a:r>
            <a:r>
              <a:rPr kumimoji="0" lang="en-US" altLang="en-US" sz="1400" dirty="0">
                <a:latin typeface="Verdana" panose="020B0604030504040204" pitchFamily="34" charset="0"/>
              </a:rPr>
              <a:t> in a use-case model.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</p:txBody>
      </p:sp>
      <p:pic>
        <p:nvPicPr>
          <p:cNvPr id="2052" name="Picture 4" descr="PlantUML diagram">
            <a:extLst>
              <a:ext uri="{FF2B5EF4-FFF2-40B4-BE49-F238E27FC236}">
                <a16:creationId xmlns:a16="http://schemas.microsoft.com/office/drawing/2014/main" id="{0EA654B3-6545-16AD-1D73-D250C9C39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089" y="2967626"/>
            <a:ext cx="55245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0158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605"/>
    </mc:Choice>
    <mc:Fallback xmlns="">
      <p:transition advTm="1960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-66619" y="-35088"/>
          <a:ext cx="9931916" cy="337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D047-FDF6-41E6-9645-E107BFCBE13B}"/>
              </a:ext>
            </a:extLst>
          </p:cNvPr>
          <p:cNvSpPr txBox="1">
            <a:spLocks/>
          </p:cNvSpPr>
          <p:nvPr/>
        </p:nvSpPr>
        <p:spPr>
          <a:xfrm>
            <a:off x="323528" y="633643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Use Case Relationship:</a:t>
            </a:r>
          </a:p>
          <a:p>
            <a:pPr marL="514350" lvl="1" indent="0">
              <a:buNone/>
            </a:pPr>
            <a:endParaRPr lang="en-US" altLang="zh-C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FF240C-D5E5-4722-9E81-33982C303EC9}"/>
              </a:ext>
            </a:extLst>
          </p:cNvPr>
          <p:cNvSpPr txBox="1"/>
          <p:nvPr/>
        </p:nvSpPr>
        <p:spPr>
          <a:xfrm>
            <a:off x="-508" y="-22820"/>
            <a:ext cx="9144508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Use Case Diagram (cont.)</a:t>
            </a:r>
            <a:endParaRPr lang="en-AU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65712B90-A768-B4FA-E226-BABC2D653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57" y="913284"/>
            <a:ext cx="8760995" cy="336707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3275" indent="-3460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75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kumimoji="0" lang="en-US" altLang="en-US" sz="1400" b="1" dirty="0">
                <a:latin typeface="Verdana" panose="020B0604030504040204" pitchFamily="34" charset="0"/>
              </a:rPr>
              <a:t>Extend</a:t>
            </a:r>
            <a:r>
              <a:rPr kumimoji="0" lang="en-US" altLang="en-US" sz="1400" dirty="0">
                <a:latin typeface="Verdana" panose="020B0604030504040204" pitchFamily="34" charset="0"/>
              </a:rPr>
              <a:t>: specify that one use case (extension) extends the behavior of another use case (base).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400" dirty="0">
                <a:latin typeface="Verdana" panose="020B0604030504040204" pitchFamily="34" charset="0"/>
              </a:rPr>
              <a:t>Represented by a directed arrow with dotted line. The stereotype “&lt;&lt;extend&gt;&gt;” identifies the extend relationship.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400" dirty="0">
                <a:latin typeface="Verdana" panose="020B0604030504040204" pitchFamily="34" charset="0"/>
              </a:rPr>
              <a:t>The extension owns the extend relationship, and we can specify several extend relationships for a single base use case.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400" dirty="0">
                <a:latin typeface="Verdana" panose="020B0604030504040204" pitchFamily="34" charset="0"/>
              </a:rPr>
              <a:t>We use extend relationship to show:</a:t>
            </a:r>
          </a:p>
          <a:p>
            <a:pPr marL="1657350" lvl="3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400" dirty="0">
                <a:latin typeface="Verdana" panose="020B0604030504040204" pitchFamily="34" charset="0"/>
              </a:rPr>
              <a:t>A use case is </a:t>
            </a:r>
            <a:r>
              <a:rPr kumimoji="0" lang="en-US" altLang="en-US" sz="1400" dirty="0">
                <a:solidFill>
                  <a:schemeClr val="accent2"/>
                </a:solidFill>
                <a:latin typeface="Verdana" panose="020B0604030504040204" pitchFamily="34" charset="0"/>
              </a:rPr>
              <a:t>an optional system behavior</a:t>
            </a:r>
            <a:r>
              <a:rPr kumimoji="0" lang="en-US" altLang="en-US" sz="1400" dirty="0">
                <a:latin typeface="Verdana" panose="020B0604030504040204" pitchFamily="34" charset="0"/>
              </a:rPr>
              <a:t>.</a:t>
            </a:r>
          </a:p>
          <a:p>
            <a:pPr marL="1657350" lvl="3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400" dirty="0">
                <a:latin typeface="Verdana" panose="020B0604030504040204" pitchFamily="34" charset="0"/>
              </a:rPr>
              <a:t>A use case is </a:t>
            </a:r>
            <a:r>
              <a:rPr kumimoji="0" lang="en-US" altLang="en-US" sz="1400" dirty="0">
                <a:solidFill>
                  <a:schemeClr val="accent2"/>
                </a:solidFill>
                <a:latin typeface="Verdana" panose="020B0604030504040204" pitchFamily="34" charset="0"/>
              </a:rPr>
              <a:t>executed only under certain conditions.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endParaRPr kumimoji="0" lang="en-US" altLang="en-US" sz="1400" dirty="0">
              <a:solidFill>
                <a:schemeClr val="accent2"/>
              </a:solidFill>
              <a:latin typeface="Verdana" panose="020B0604030504040204" pitchFamily="34" charset="0"/>
            </a:endParaRPr>
          </a:p>
          <a:p>
            <a:pPr lvl="2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400" dirty="0">
              <a:latin typeface="Verdana" panose="020B0604030504040204" pitchFamily="34" charset="0"/>
            </a:endParaRPr>
          </a:p>
        </p:txBody>
      </p:sp>
      <p:pic>
        <p:nvPicPr>
          <p:cNvPr id="4100" name="Picture 4" descr="PlantUML diagram">
            <a:extLst>
              <a:ext uri="{FF2B5EF4-FFF2-40B4-BE49-F238E27FC236}">
                <a16:creationId xmlns:a16="http://schemas.microsoft.com/office/drawing/2014/main" id="{F22E1B9D-EAB1-B441-4E70-B4CDC17B14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401" y="3289548"/>
            <a:ext cx="585787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9942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605"/>
    </mc:Choice>
    <mc:Fallback xmlns="">
      <p:transition advTm="19605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antUML diagram">
            <a:extLst>
              <a:ext uri="{FF2B5EF4-FFF2-40B4-BE49-F238E27FC236}">
                <a16:creationId xmlns:a16="http://schemas.microsoft.com/office/drawing/2014/main" id="{705479BC-169D-3A0C-879B-BA9AC4C31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66" y="1417340"/>
            <a:ext cx="7096125" cy="392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/>
        </p:nvGraphicFramePr>
        <p:xfrm>
          <a:off x="-66619" y="-35088"/>
          <a:ext cx="9931916" cy="337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D047-FDF6-41E6-9645-E107BFCBE13B}"/>
              </a:ext>
            </a:extLst>
          </p:cNvPr>
          <p:cNvSpPr txBox="1">
            <a:spLocks/>
          </p:cNvSpPr>
          <p:nvPr/>
        </p:nvSpPr>
        <p:spPr>
          <a:xfrm>
            <a:off x="323528" y="633643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An overall example: </a:t>
            </a:r>
          </a:p>
          <a:p>
            <a:pPr marL="1200150" lvl="2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FF240C-D5E5-4722-9E81-33982C303EC9}"/>
              </a:ext>
            </a:extLst>
          </p:cNvPr>
          <p:cNvSpPr txBox="1"/>
          <p:nvPr/>
        </p:nvSpPr>
        <p:spPr>
          <a:xfrm>
            <a:off x="-508" y="-22820"/>
            <a:ext cx="9144508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Use Case Diagram (cont.)</a:t>
            </a:r>
            <a:endParaRPr lang="en-AU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CB5EA1A-E19C-6FB4-FF2C-85085977620E}"/>
              </a:ext>
            </a:extLst>
          </p:cNvPr>
          <p:cNvGrpSpPr/>
          <p:nvPr/>
        </p:nvGrpSpPr>
        <p:grpSpPr>
          <a:xfrm>
            <a:off x="3603221" y="2106615"/>
            <a:ext cx="2010068" cy="590325"/>
            <a:chOff x="807026" y="1588225"/>
            <a:chExt cx="2010068" cy="59032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74CBDFF-8454-D006-74F7-56637B572C90}"/>
                </a:ext>
              </a:extLst>
            </p:cNvPr>
            <p:cNvSpPr txBox="1"/>
            <p:nvPr/>
          </p:nvSpPr>
          <p:spPr>
            <a:xfrm>
              <a:off x="807026" y="1588225"/>
              <a:ext cx="2010068" cy="33855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ea typeface="+mn-ea"/>
                  <a:cs typeface="Arial" panose="020B0604020202020204" pitchFamily="34" charset="0"/>
                </a:rPr>
                <a:t>Generalization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097719B-4DE7-565D-67CC-83B4E4A650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01084" y="1926779"/>
              <a:ext cx="111149" cy="25177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722FC94-5777-9C42-66CA-D2565D4AAB4E}"/>
              </a:ext>
            </a:extLst>
          </p:cNvPr>
          <p:cNvGrpSpPr/>
          <p:nvPr/>
        </p:nvGrpSpPr>
        <p:grpSpPr>
          <a:xfrm>
            <a:off x="4788024" y="968075"/>
            <a:ext cx="2152714" cy="917118"/>
            <a:chOff x="1485300" y="1742181"/>
            <a:chExt cx="2152714" cy="91711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2156350-95E0-3F72-B522-91D42A1D25C6}"/>
                </a:ext>
              </a:extLst>
            </p:cNvPr>
            <p:cNvSpPr txBox="1"/>
            <p:nvPr/>
          </p:nvSpPr>
          <p:spPr>
            <a:xfrm>
              <a:off x="1627946" y="1742181"/>
              <a:ext cx="2010068" cy="33855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ea typeface="+mn-ea"/>
                  <a:cs typeface="Arial" panose="020B0604020202020204" pitchFamily="34" charset="0"/>
                </a:rPr>
                <a:t>Include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092D067-0996-CD4F-3E01-9342F846DF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85300" y="2092797"/>
              <a:ext cx="360040" cy="56650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64B2E94-9ABE-97AE-9DE6-B6497DD87833}"/>
              </a:ext>
            </a:extLst>
          </p:cNvPr>
          <p:cNvGrpSpPr/>
          <p:nvPr/>
        </p:nvGrpSpPr>
        <p:grpSpPr>
          <a:xfrm>
            <a:off x="4022820" y="3169981"/>
            <a:ext cx="2010068" cy="770293"/>
            <a:chOff x="-4309938" y="1091343"/>
            <a:chExt cx="2010068" cy="77029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4D5802B-5BAA-5199-C5C5-99F465A8DF5C}"/>
                </a:ext>
              </a:extLst>
            </p:cNvPr>
            <p:cNvSpPr txBox="1"/>
            <p:nvPr/>
          </p:nvSpPr>
          <p:spPr>
            <a:xfrm>
              <a:off x="-4309938" y="1523082"/>
              <a:ext cx="2010068" cy="33855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ea typeface="+mn-ea"/>
                  <a:cs typeface="Arial" panose="020B0604020202020204" pitchFamily="34" charset="0"/>
                </a:rPr>
                <a:t>Extend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7615A13B-4014-F355-9D9B-4AA8C2CA42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-4006209" y="1091343"/>
              <a:ext cx="300335" cy="43173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2C6EEC44-0DFA-8C82-2D14-E2D75FC3206F}"/>
              </a:ext>
            </a:extLst>
          </p:cNvPr>
          <p:cNvSpPr txBox="1"/>
          <p:nvPr/>
        </p:nvSpPr>
        <p:spPr>
          <a:xfrm>
            <a:off x="251018" y="3913375"/>
            <a:ext cx="1590567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sz="1600" b="1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Association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54F3B3F-C9D3-67A5-B46C-4BF246F73035}"/>
              </a:ext>
            </a:extLst>
          </p:cNvPr>
          <p:cNvCxnSpPr>
            <a:cxnSpLocks/>
          </p:cNvCxnSpPr>
          <p:nvPr/>
        </p:nvCxnSpPr>
        <p:spPr>
          <a:xfrm flipV="1">
            <a:off x="1121635" y="3581864"/>
            <a:ext cx="362317" cy="34188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52025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605"/>
    </mc:Choice>
    <mc:Fallback xmlns="">
      <p:transition advTm="1960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-66619" y="-35088"/>
          <a:ext cx="9931916" cy="337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D047-FDF6-41E6-9645-E107BFCBE13B}"/>
              </a:ext>
            </a:extLst>
          </p:cNvPr>
          <p:cNvSpPr txBox="1">
            <a:spLocks/>
          </p:cNvSpPr>
          <p:nvPr/>
        </p:nvSpPr>
        <p:spPr>
          <a:xfrm>
            <a:off x="323528" y="633643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1" indent="0">
              <a:buNone/>
            </a:pPr>
            <a:endParaRPr lang="en-US" altLang="zh-C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FF240C-D5E5-4722-9E81-33982C303EC9}"/>
              </a:ext>
            </a:extLst>
          </p:cNvPr>
          <p:cNvSpPr txBox="1"/>
          <p:nvPr/>
        </p:nvSpPr>
        <p:spPr>
          <a:xfrm>
            <a:off x="-508" y="-22820"/>
            <a:ext cx="9144508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Component Diagram (cont.)</a:t>
            </a:r>
            <a:endParaRPr lang="en-AU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9A3B85C-0605-0C68-0375-3DC50F164326}"/>
              </a:ext>
            </a:extLst>
          </p:cNvPr>
          <p:cNvSpPr txBox="1">
            <a:spLocks/>
          </p:cNvSpPr>
          <p:nvPr/>
        </p:nvSpPr>
        <p:spPr>
          <a:xfrm>
            <a:off x="467544" y="633643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Common elements in the diagram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00050"/>
            <a:endParaRPr lang="en-US" altLang="zh-CN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0">
              <a:buNone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0">
              <a:buNone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08410C9E-6709-28F7-9857-C9163FF4F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588" y="1040497"/>
            <a:ext cx="8569454" cy="2209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3275" indent="-3460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75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lvl="1" indent="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</a:pPr>
            <a:endParaRPr kumimoji="0"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kumimoji="0"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Component: </a:t>
            </a:r>
            <a:r>
              <a:rPr kumimoji="0"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represents a modular part of a system that encapsulates its contents. It can be represented by different ways: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rectangle with the stereotype &lt;&lt;component&gt;&gt; and/or icon.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kumimoji="0"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rectangle with the component icon.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rectangle with the name of the component.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endParaRPr kumimoji="0"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PlantUML diagram">
            <a:extLst>
              <a:ext uri="{FF2B5EF4-FFF2-40B4-BE49-F238E27FC236}">
                <a16:creationId xmlns:a16="http://schemas.microsoft.com/office/drawing/2014/main" id="{6A2DA859-8D02-FF6A-BFDD-D4D3A4CAF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299" y="3380657"/>
            <a:ext cx="4099402" cy="1788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7308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605"/>
    </mc:Choice>
    <mc:Fallback xmlns="">
      <p:transition advTm="1960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lantUML diagram">
            <a:extLst>
              <a:ext uri="{FF2B5EF4-FFF2-40B4-BE49-F238E27FC236}">
                <a16:creationId xmlns:a16="http://schemas.microsoft.com/office/drawing/2014/main" id="{CD327CDC-CE01-59CC-0756-266FA4468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07" y="3636048"/>
            <a:ext cx="78390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/>
        </p:nvGraphicFramePr>
        <p:xfrm>
          <a:off x="-66619" y="-35088"/>
          <a:ext cx="9931916" cy="337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D047-FDF6-41E6-9645-E107BFCBE13B}"/>
              </a:ext>
            </a:extLst>
          </p:cNvPr>
          <p:cNvSpPr txBox="1">
            <a:spLocks/>
          </p:cNvSpPr>
          <p:nvPr/>
        </p:nvSpPr>
        <p:spPr>
          <a:xfrm>
            <a:off x="323528" y="633643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1" indent="0">
              <a:buNone/>
            </a:pPr>
            <a:endParaRPr lang="en-US" altLang="zh-C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FF240C-D5E5-4722-9E81-33982C303EC9}"/>
              </a:ext>
            </a:extLst>
          </p:cNvPr>
          <p:cNvSpPr txBox="1"/>
          <p:nvPr/>
        </p:nvSpPr>
        <p:spPr>
          <a:xfrm>
            <a:off x="-508" y="-22820"/>
            <a:ext cx="9144508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Component Diagram (cont.)</a:t>
            </a:r>
            <a:endParaRPr lang="en-AU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9A3B85C-0605-0C68-0375-3DC50F164326}"/>
              </a:ext>
            </a:extLst>
          </p:cNvPr>
          <p:cNvSpPr txBox="1">
            <a:spLocks/>
          </p:cNvSpPr>
          <p:nvPr/>
        </p:nvSpPr>
        <p:spPr>
          <a:xfrm>
            <a:off x="467544" y="633643"/>
            <a:ext cx="8569454" cy="308795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Common elements in the Component Diagram:</a:t>
            </a:r>
          </a:p>
          <a:p>
            <a:pPr marL="400050"/>
            <a:endParaRPr lang="en-US" altLang="zh-CN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0">
              <a:buNone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0">
              <a:buNone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08410C9E-6709-28F7-9857-C9163FF4F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588" y="1040497"/>
            <a:ext cx="8569454" cy="1668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3275" indent="-3460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75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lvl="1" indent="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</a:pPr>
            <a:endParaRPr kumimoji="0"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Assembly</a:t>
            </a:r>
            <a:r>
              <a:rPr kumimoji="0"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en-US" altLang="en-US" sz="16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Provided interface</a:t>
            </a:r>
            <a:r>
              <a:rPr kumimoji="0"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symbols with a complete circle at the end represent an interface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interface</a:t>
            </a:r>
            <a:r>
              <a:rPr kumimoji="0"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symbols with a half circle at the end represent an interface that the component requires.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2A0FC0-8181-4BF8-6EEB-BE5665543FFE}"/>
              </a:ext>
            </a:extLst>
          </p:cNvPr>
          <p:cNvSpPr txBox="1"/>
          <p:nvPr/>
        </p:nvSpPr>
        <p:spPr>
          <a:xfrm>
            <a:off x="1238850" y="3082821"/>
            <a:ext cx="2736304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sz="1600" b="1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Provided Interface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55D2D94-A208-BE96-593D-C5B4FEE2AC4D}"/>
              </a:ext>
            </a:extLst>
          </p:cNvPr>
          <p:cNvCxnSpPr>
            <a:cxnSpLocks/>
          </p:cNvCxnSpPr>
          <p:nvPr/>
        </p:nvCxnSpPr>
        <p:spPr>
          <a:xfrm>
            <a:off x="3129326" y="3386024"/>
            <a:ext cx="492651" cy="46029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D0620E-CEFF-B6B6-BD18-A78EF1DF2FEE}"/>
              </a:ext>
            </a:extLst>
          </p:cNvPr>
          <p:cNvSpPr txBox="1"/>
          <p:nvPr/>
        </p:nvSpPr>
        <p:spPr>
          <a:xfrm>
            <a:off x="4532398" y="3203090"/>
            <a:ext cx="2736304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sz="1600" b="1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Required interface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21977CE-7858-E8FD-985C-5387BA8A9945}"/>
              </a:ext>
            </a:extLst>
          </p:cNvPr>
          <p:cNvCxnSpPr>
            <a:cxnSpLocks/>
          </p:cNvCxnSpPr>
          <p:nvPr/>
        </p:nvCxnSpPr>
        <p:spPr>
          <a:xfrm flipH="1">
            <a:off x="3818541" y="3330282"/>
            <a:ext cx="687349" cy="44738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8088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605"/>
    </mc:Choice>
    <mc:Fallback xmlns="">
      <p:transition advTm="1960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-66619" y="-35088"/>
          <a:ext cx="9931916" cy="337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D047-FDF6-41E6-9645-E107BFCBE13B}"/>
              </a:ext>
            </a:extLst>
          </p:cNvPr>
          <p:cNvSpPr txBox="1">
            <a:spLocks/>
          </p:cNvSpPr>
          <p:nvPr/>
        </p:nvSpPr>
        <p:spPr>
          <a:xfrm>
            <a:off x="323528" y="633643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1" indent="0">
              <a:buNone/>
            </a:pPr>
            <a:endParaRPr lang="en-US" altLang="zh-C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FF240C-D5E5-4722-9E81-33982C303EC9}"/>
              </a:ext>
            </a:extLst>
          </p:cNvPr>
          <p:cNvSpPr txBox="1"/>
          <p:nvPr/>
        </p:nvSpPr>
        <p:spPr>
          <a:xfrm>
            <a:off x="-508" y="-22820"/>
            <a:ext cx="9144508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Component Diagram (cont.)</a:t>
            </a:r>
            <a:endParaRPr lang="en-AU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9A3B85C-0605-0C68-0375-3DC50F164326}"/>
              </a:ext>
            </a:extLst>
          </p:cNvPr>
          <p:cNvSpPr txBox="1">
            <a:spLocks/>
          </p:cNvSpPr>
          <p:nvPr/>
        </p:nvSpPr>
        <p:spPr>
          <a:xfrm>
            <a:off x="467544" y="633643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Common elements in the Component Diagram:</a:t>
            </a:r>
          </a:p>
          <a:p>
            <a:pPr marL="400050"/>
            <a:endParaRPr lang="en-US" altLang="zh-CN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0">
              <a:buNone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0">
              <a:buNone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08410C9E-6709-28F7-9857-C9163FF4F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588" y="1040497"/>
            <a:ext cx="8569454" cy="122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3275" indent="-3460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75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lvl="1" indent="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</a:pPr>
            <a:endParaRPr kumimoji="0"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Dependency</a:t>
            </a:r>
            <a:r>
              <a:rPr kumimoji="0"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en-US" altLang="en-US" sz="16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203325" lvl="2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v"/>
            </a:pPr>
            <a:r>
              <a:rPr kumimoji="0"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Indicates that the functioning of one element depends on the existence of another element. (Thinking about the </a:t>
            </a:r>
            <a:r>
              <a:rPr kumimoji="0" lang="en-US" altLang="en-US" sz="1600" i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</a:t>
            </a:r>
            <a:r>
              <a:rPr kumimoji="0"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statement)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BD578D-1F44-EB53-4993-DD62C8B97260}"/>
              </a:ext>
            </a:extLst>
          </p:cNvPr>
          <p:cNvSpPr txBox="1"/>
          <p:nvPr/>
        </p:nvSpPr>
        <p:spPr>
          <a:xfrm>
            <a:off x="3979570" y="2265207"/>
            <a:ext cx="2736304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sz="1600" b="1" dirty="0">
                <a:solidFill>
                  <a:srgbClr val="FF0000"/>
                </a:solidFill>
                <a:ea typeface="+mn-ea"/>
                <a:cs typeface="Arial" panose="020B0604020202020204" pitchFamily="34" charset="0"/>
              </a:rPr>
              <a:t>Dependency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45EB610-740B-CAED-B10B-4275612AEFBB}"/>
              </a:ext>
            </a:extLst>
          </p:cNvPr>
          <p:cNvCxnSpPr>
            <a:cxnSpLocks/>
          </p:cNvCxnSpPr>
          <p:nvPr/>
        </p:nvCxnSpPr>
        <p:spPr>
          <a:xfrm flipH="1">
            <a:off x="3707904" y="2608033"/>
            <a:ext cx="687349" cy="5299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AA12C8E-A735-4A4A-B8AA-B46BDE4FF223}"/>
              </a:ext>
            </a:extLst>
          </p:cNvPr>
          <p:cNvCxnSpPr>
            <a:cxnSpLocks/>
          </p:cNvCxnSpPr>
          <p:nvPr/>
        </p:nvCxnSpPr>
        <p:spPr>
          <a:xfrm>
            <a:off x="5076056" y="2603761"/>
            <a:ext cx="863454" cy="6225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PlantUML diagram">
            <a:extLst>
              <a:ext uri="{FF2B5EF4-FFF2-40B4-BE49-F238E27FC236}">
                <a16:creationId xmlns:a16="http://schemas.microsoft.com/office/drawing/2014/main" id="{3457B4BD-890D-44AD-96BF-94CFF7F6F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247185"/>
            <a:ext cx="7134225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504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605"/>
    </mc:Choice>
    <mc:Fallback xmlns="">
      <p:transition advTm="1960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-66619" y="-35088"/>
          <a:ext cx="9931916" cy="337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D047-FDF6-41E6-9645-E107BFCBE13B}"/>
              </a:ext>
            </a:extLst>
          </p:cNvPr>
          <p:cNvSpPr txBox="1">
            <a:spLocks/>
          </p:cNvSpPr>
          <p:nvPr/>
        </p:nvSpPr>
        <p:spPr>
          <a:xfrm>
            <a:off x="323528" y="633643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1" indent="0">
              <a:buNone/>
            </a:pPr>
            <a:endParaRPr lang="en-US" altLang="zh-CN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FF240C-D5E5-4722-9E81-33982C303EC9}"/>
              </a:ext>
            </a:extLst>
          </p:cNvPr>
          <p:cNvSpPr txBox="1"/>
          <p:nvPr/>
        </p:nvSpPr>
        <p:spPr>
          <a:xfrm>
            <a:off x="-508" y="-22820"/>
            <a:ext cx="9144508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Component Diagram (cont.)</a:t>
            </a:r>
            <a:endParaRPr lang="en-AU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9A3B85C-0605-0C68-0375-3DC50F164326}"/>
              </a:ext>
            </a:extLst>
          </p:cNvPr>
          <p:cNvSpPr txBox="1">
            <a:spLocks/>
          </p:cNvSpPr>
          <p:nvPr/>
        </p:nvSpPr>
        <p:spPr>
          <a:xfrm>
            <a:off x="467544" y="633643"/>
            <a:ext cx="8569454" cy="43116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6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400" b="0" i="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/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Common elements in the Component Diagram:</a:t>
            </a:r>
          </a:p>
          <a:p>
            <a:pPr marL="400050"/>
            <a:endParaRPr lang="en-US" altLang="zh-CN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0">
              <a:buNone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0">
              <a:buNone/>
            </a:pP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/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/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3" indent="0">
              <a:buFont typeface="Arial" pitchFamily="34" charset="0"/>
              <a:buNone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2E3AC397-7CA2-D40D-63DA-6EE7BCDBE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588" y="1040497"/>
            <a:ext cx="8569454" cy="781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3275" indent="-3460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7575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lvl="1" indent="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</a:pPr>
            <a:endParaRPr kumimoji="0"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kumimoji="0" lang="en-U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Group and package:</a:t>
            </a:r>
            <a:r>
              <a:rPr kumimoji="0"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PlantUML diagram">
            <a:extLst>
              <a:ext uri="{FF2B5EF4-FFF2-40B4-BE49-F238E27FC236}">
                <a16:creationId xmlns:a16="http://schemas.microsoft.com/office/drawing/2014/main" id="{305FEF7E-4538-D8CE-CDE9-80B106E1A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1853827"/>
            <a:ext cx="870585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2260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9605"/>
    </mc:Choice>
    <mc:Fallback xmlns="">
      <p:transition advTm="1960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"/>
</p:tagLst>
</file>

<file path=ppt/theme/theme1.xml><?xml version="1.0" encoding="utf-8"?>
<a:theme xmlns:a="http://schemas.openxmlformats.org/drawingml/2006/main" name="Presentation_template_sanserifbodytext">
  <a:themeElements>
    <a:clrScheme name="Custom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ommet"/>
        <a:ea typeface=""/>
        <a:cs typeface=""/>
      </a:majorFont>
      <a:minorFont>
        <a:latin typeface="Somme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marL="342900" marR="0" indent="-34290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115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ommet bold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Exhibit.thmx</Template>
  <TotalTime>0</TotalTime>
  <Words>1328</Words>
  <Application>Microsoft Office PowerPoint</Application>
  <PresentationFormat>On-screen Show (16:10)</PresentationFormat>
  <Paragraphs>630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Sommet</vt:lpstr>
      <vt:lpstr>Arial</vt:lpstr>
      <vt:lpstr>Arial Rounded MT Bold</vt:lpstr>
      <vt:lpstr>Calibri</vt:lpstr>
      <vt:lpstr>Segoe UI</vt:lpstr>
      <vt:lpstr>Verdana</vt:lpstr>
      <vt:lpstr>Wingdings</vt:lpstr>
      <vt:lpstr>Presentation_template_sanserifbodytext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UNSW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Template</dc:title>
  <dc:creator>Brad Hall</dc:creator>
  <cp:lastModifiedBy>Guohao Lan</cp:lastModifiedBy>
  <cp:revision>8501</cp:revision>
  <dcterms:created xsi:type="dcterms:W3CDTF">2012-03-29T21:41:30Z</dcterms:created>
  <dcterms:modified xsi:type="dcterms:W3CDTF">2022-12-14T14:49:29Z</dcterms:modified>
</cp:coreProperties>
</file>